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 id="262" r:id="rId8"/>
    <p:sldId id="263" r:id="rId9"/>
    <p:sldId id="264" r:id="rId10"/>
    <p:sldId id="265" r:id="rId11"/>
    <p:sldId id="266" r:id="rId12"/>
    <p:sldId id="267" r:id="rId13"/>
    <p:sldId id="281"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67" d="100"/>
          <a:sy n="67" d="100"/>
        </p:scale>
        <p:origin x="64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F5A71A8D-22FC-4E46-8E50-AA8E2F08E3C8}" type="datetimeFigureOut">
              <a:rPr lang="pt-BR" smtClean="0"/>
              <a:t>06/02/2020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3455149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F5A71A8D-22FC-4E46-8E50-AA8E2F08E3C8}" type="datetimeFigureOut">
              <a:rPr lang="pt-BR" smtClean="0"/>
              <a:t>06/02/2020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720631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F5A71A8D-22FC-4E46-8E50-AA8E2F08E3C8}" type="datetimeFigureOut">
              <a:rPr lang="pt-BR" smtClean="0"/>
              <a:t>06/02/2020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387012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F5A71A8D-22FC-4E46-8E50-AA8E2F08E3C8}" type="datetimeFigureOut">
              <a:rPr lang="pt-BR" smtClean="0"/>
              <a:t>06/02/2020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3428595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F5A71A8D-22FC-4E46-8E50-AA8E2F08E3C8}" type="datetimeFigureOut">
              <a:rPr lang="pt-BR" smtClean="0"/>
              <a:t>06/02/2020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499606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F5A71A8D-22FC-4E46-8E50-AA8E2F08E3C8}" type="datetimeFigureOut">
              <a:rPr lang="pt-BR" smtClean="0"/>
              <a:t>06/02/2020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4127045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F5A71A8D-22FC-4E46-8E50-AA8E2F08E3C8}" type="datetimeFigureOut">
              <a:rPr lang="pt-BR" smtClean="0"/>
              <a:t>06/02/2020</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320422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F5A71A8D-22FC-4E46-8E50-AA8E2F08E3C8}" type="datetimeFigureOut">
              <a:rPr lang="pt-BR" smtClean="0"/>
              <a:t>06/02/2020</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2691711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F5A71A8D-22FC-4E46-8E50-AA8E2F08E3C8}" type="datetimeFigureOut">
              <a:rPr lang="pt-BR" smtClean="0"/>
              <a:t>06/02/2020</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1110462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F5A71A8D-22FC-4E46-8E50-AA8E2F08E3C8}" type="datetimeFigureOut">
              <a:rPr lang="pt-BR" smtClean="0"/>
              <a:t>06/02/2020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277995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F5A71A8D-22FC-4E46-8E50-AA8E2F08E3C8}" type="datetimeFigureOut">
              <a:rPr lang="pt-BR" smtClean="0"/>
              <a:t>06/02/2020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08BF6D2-B378-49C5-9F61-82BB1D872CCE}" type="slidenum">
              <a:rPr lang="pt-BR" smtClean="0"/>
              <a:t>‹nº›</a:t>
            </a:fld>
            <a:endParaRPr lang="pt-BR"/>
          </a:p>
        </p:txBody>
      </p:sp>
    </p:spTree>
    <p:extLst>
      <p:ext uri="{BB962C8B-B14F-4D97-AF65-F5344CB8AC3E}">
        <p14:creationId xmlns:p14="http://schemas.microsoft.com/office/powerpoint/2010/main" val="1254082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71A8D-22FC-4E46-8E50-AA8E2F08E3C8}" type="datetimeFigureOut">
              <a:rPr lang="pt-BR" smtClean="0"/>
              <a:t>06/02/2020</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BF6D2-B378-49C5-9F61-82BB1D872CCE}" type="slidenum">
              <a:rPr lang="pt-BR" smtClean="0"/>
              <a:t>‹nº›</a:t>
            </a:fld>
            <a:endParaRPr lang="pt-BR"/>
          </a:p>
        </p:txBody>
      </p:sp>
    </p:spTree>
    <p:extLst>
      <p:ext uri="{BB962C8B-B14F-4D97-AF65-F5344CB8AC3E}">
        <p14:creationId xmlns:p14="http://schemas.microsoft.com/office/powerpoint/2010/main" val="676949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57250" y="157163"/>
            <a:ext cx="10515600" cy="1128712"/>
          </a:xfrm>
        </p:spPr>
        <p:txBody>
          <a:bodyPr/>
          <a:lstStyle/>
          <a:p>
            <a:r>
              <a:rPr lang="pt-BR" dirty="0" smtClean="0"/>
              <a:t>Noções Básicas de Geografia</a:t>
            </a:r>
            <a:endParaRPr lang="pt-BR" dirty="0"/>
          </a:p>
        </p:txBody>
      </p:sp>
      <p:sp>
        <p:nvSpPr>
          <p:cNvPr id="3" name="Subtítulo 2"/>
          <p:cNvSpPr>
            <a:spLocks noGrp="1"/>
          </p:cNvSpPr>
          <p:nvPr>
            <p:ph type="subTitle" idx="1"/>
          </p:nvPr>
        </p:nvSpPr>
        <p:spPr>
          <a:xfrm>
            <a:off x="542926" y="1485900"/>
            <a:ext cx="11187112" cy="3771900"/>
          </a:xfrm>
        </p:spPr>
        <p:txBody>
          <a:bodyPr>
            <a:normAutofit/>
          </a:bodyPr>
          <a:lstStyle/>
          <a:p>
            <a:r>
              <a:rPr lang="pt-BR" sz="3200" b="1" dirty="0" smtClean="0"/>
              <a:t>-Paisagem</a:t>
            </a:r>
          </a:p>
          <a:p>
            <a:pPr algn="just"/>
            <a:r>
              <a:rPr lang="pt-BR" sz="3200" dirty="0" smtClean="0"/>
              <a:t> A paisagem </a:t>
            </a:r>
            <a:r>
              <a:rPr lang="pt-BR" sz="3200" dirty="0"/>
              <a:t>carrega consigo aspectos naturais e também aspectos culturais ou humanizados. Quando uma determinada área é formada apenas pelos elementos da natureza, falamos de uma </a:t>
            </a:r>
            <a:r>
              <a:rPr lang="pt-BR" sz="3200" b="1" dirty="0"/>
              <a:t>paisagem natural</a:t>
            </a:r>
            <a:r>
              <a:rPr lang="pt-BR" sz="3200" dirty="0"/>
              <a:t>, mas quando ela apresenta alguma intervenção humana, então falamos de </a:t>
            </a:r>
            <a:r>
              <a:rPr lang="pt-BR" sz="3200" b="1" dirty="0"/>
              <a:t>paisagem cultural</a:t>
            </a:r>
            <a:r>
              <a:rPr lang="pt-BR" sz="3200" dirty="0"/>
              <a:t>, também chamada de “paisagem humanizada” ou de “paisagem geográfica</a:t>
            </a:r>
            <a:r>
              <a:rPr lang="pt-BR" sz="3200" dirty="0" smtClean="0"/>
              <a:t>”.</a:t>
            </a:r>
          </a:p>
          <a:p>
            <a:endParaRPr lang="pt-BR" dirty="0"/>
          </a:p>
          <a:p>
            <a:endParaRPr lang="pt-BR" dirty="0" smtClean="0"/>
          </a:p>
          <a:p>
            <a:endParaRPr lang="pt-BR" dirty="0"/>
          </a:p>
          <a:p>
            <a:endParaRPr lang="pt-BR" dirty="0" smtClean="0"/>
          </a:p>
          <a:p>
            <a:endParaRPr lang="pt-BR" dirty="0"/>
          </a:p>
        </p:txBody>
      </p:sp>
    </p:spTree>
    <p:extLst>
      <p:ext uri="{BB962C8B-B14F-4D97-AF65-F5344CB8AC3E}">
        <p14:creationId xmlns:p14="http://schemas.microsoft.com/office/powerpoint/2010/main" val="218149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685800" y="371474"/>
            <a:ext cx="10858499" cy="1569660"/>
          </a:xfrm>
          <a:prstGeom prst="rect">
            <a:avLst/>
          </a:prstGeom>
        </p:spPr>
        <p:txBody>
          <a:bodyPr wrap="square">
            <a:spAutoFit/>
          </a:bodyPr>
          <a:lstStyle/>
          <a:p>
            <a:r>
              <a:rPr lang="pt-BR" sz="2400" b="1" i="0" dirty="0" smtClean="0">
                <a:solidFill>
                  <a:srgbClr val="3F4142"/>
                </a:solidFill>
                <a:effectLst/>
                <a:latin typeface="NewsGothicMt"/>
              </a:rPr>
              <a:t>Mapas estilizados</a:t>
            </a:r>
            <a:r>
              <a:rPr lang="pt-BR" sz="2400" b="0" i="0" dirty="0" smtClean="0">
                <a:solidFill>
                  <a:srgbClr val="3F4142"/>
                </a:solidFill>
                <a:effectLst/>
                <a:latin typeface="NewsGothicMt"/>
              </a:rPr>
              <a:t>: são mapas em que não há a representação fiel das proporções das diferentes áreas do espaço geográfico, alterando suas formas conforme as informações. Um exemplo desse tipo de mapa é a projeção de </a:t>
            </a:r>
            <a:r>
              <a:rPr lang="pt-BR" sz="2400" b="1" i="0" dirty="0" smtClean="0">
                <a:solidFill>
                  <a:srgbClr val="3F4142"/>
                </a:solidFill>
                <a:effectLst/>
                <a:latin typeface="NewsGothicMt"/>
              </a:rPr>
              <a:t>anamorfose</a:t>
            </a:r>
            <a:r>
              <a:rPr lang="pt-BR" sz="2400" b="0" i="0" dirty="0" smtClean="0">
                <a:solidFill>
                  <a:srgbClr val="3F4142"/>
                </a:solidFill>
                <a:effectLst/>
                <a:latin typeface="NewsGothicMt"/>
              </a:rPr>
              <a:t>.</a:t>
            </a:r>
            <a:endParaRPr lang="pt-BR" sz="2400" dirty="0"/>
          </a:p>
        </p:txBody>
      </p:sp>
      <p:pic>
        <p:nvPicPr>
          <p:cNvPr id="3" name="Imagem 2"/>
          <p:cNvPicPr>
            <a:picLocks noChangeAspect="1"/>
          </p:cNvPicPr>
          <p:nvPr/>
        </p:nvPicPr>
        <p:blipFill>
          <a:blip r:embed="rId2"/>
          <a:stretch>
            <a:fillRect/>
          </a:stretch>
        </p:blipFill>
        <p:spPr>
          <a:xfrm>
            <a:off x="1903770" y="2185988"/>
            <a:ext cx="8283218" cy="4000499"/>
          </a:xfrm>
          <a:prstGeom prst="rect">
            <a:avLst/>
          </a:prstGeom>
        </p:spPr>
      </p:pic>
    </p:spTree>
    <p:extLst>
      <p:ext uri="{BB962C8B-B14F-4D97-AF65-F5344CB8AC3E}">
        <p14:creationId xmlns:p14="http://schemas.microsoft.com/office/powerpoint/2010/main" val="13734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771525" y="171450"/>
            <a:ext cx="10829925" cy="1477328"/>
          </a:xfrm>
          <a:prstGeom prst="rect">
            <a:avLst/>
          </a:prstGeom>
        </p:spPr>
        <p:txBody>
          <a:bodyPr wrap="square">
            <a:spAutoFit/>
          </a:bodyPr>
          <a:lstStyle/>
          <a:p>
            <a:r>
              <a:rPr lang="pt-BR" sz="2400" b="1" i="0" dirty="0" smtClean="0">
                <a:solidFill>
                  <a:srgbClr val="3E382A"/>
                </a:solidFill>
                <a:effectLst/>
                <a:latin typeface="Trebuchet MS" panose="020B0603020202020204" pitchFamily="34" charset="0"/>
              </a:rPr>
              <a:t>                                     As Escalas</a:t>
            </a:r>
          </a:p>
          <a:p>
            <a:r>
              <a:rPr lang="pt-BR" sz="2400" b="0" i="0" dirty="0" smtClean="0">
                <a:solidFill>
                  <a:srgbClr val="3E382A"/>
                </a:solidFill>
                <a:effectLst/>
                <a:latin typeface="Trebuchet MS" panose="020B0603020202020204" pitchFamily="34" charset="0"/>
              </a:rPr>
              <a:t>Um dos elementos fundamentais de um mapa é a </a:t>
            </a:r>
            <a:r>
              <a:rPr lang="pt-BR" sz="2400" b="1" i="0" dirty="0" smtClean="0">
                <a:solidFill>
                  <a:srgbClr val="3E382A"/>
                </a:solidFill>
                <a:effectLst/>
                <a:latin typeface="Trebuchet MS" panose="020B0603020202020204" pitchFamily="34" charset="0"/>
              </a:rPr>
              <a:t>escala</a:t>
            </a:r>
            <a:r>
              <a:rPr lang="pt-BR" sz="2400" b="0" i="0" dirty="0" smtClean="0">
                <a:solidFill>
                  <a:srgbClr val="3E382A"/>
                </a:solidFill>
                <a:effectLst/>
                <a:latin typeface="Trebuchet MS" panose="020B0603020202020204" pitchFamily="34" charset="0"/>
              </a:rPr>
              <a:t>. Esta indica-nos o </a:t>
            </a:r>
            <a:r>
              <a:rPr lang="pt-BR" sz="2400" b="1" i="0" dirty="0" smtClean="0">
                <a:solidFill>
                  <a:srgbClr val="3E382A"/>
                </a:solidFill>
                <a:effectLst/>
                <a:latin typeface="Trebuchet MS" panose="020B0603020202020204" pitchFamily="34" charset="0"/>
              </a:rPr>
              <a:t>número de vezes que a realidade foi reduzida</a:t>
            </a:r>
            <a:r>
              <a:rPr lang="pt-BR" sz="2400" b="0" i="0" dirty="0" smtClean="0">
                <a:solidFill>
                  <a:srgbClr val="3E382A"/>
                </a:solidFill>
                <a:effectLst/>
                <a:latin typeface="Trebuchet MS" panose="020B0603020202020204" pitchFamily="34" charset="0"/>
              </a:rPr>
              <a:t>.</a:t>
            </a:r>
          </a:p>
          <a:p>
            <a:endParaRPr lang="pt-BR" b="0" i="0" dirty="0">
              <a:solidFill>
                <a:srgbClr val="3E382A"/>
              </a:solidFill>
              <a:effectLst/>
              <a:latin typeface="Trebuchet MS" panose="020B0603020202020204" pitchFamily="34" charset="0"/>
            </a:endParaRPr>
          </a:p>
        </p:txBody>
      </p:sp>
      <p:pic>
        <p:nvPicPr>
          <p:cNvPr id="3" name="Imagem 2"/>
          <p:cNvPicPr>
            <a:picLocks noChangeAspect="1"/>
          </p:cNvPicPr>
          <p:nvPr/>
        </p:nvPicPr>
        <p:blipFill>
          <a:blip r:embed="rId2"/>
          <a:stretch>
            <a:fillRect/>
          </a:stretch>
        </p:blipFill>
        <p:spPr>
          <a:xfrm>
            <a:off x="4310062" y="1685926"/>
            <a:ext cx="3505201" cy="1671638"/>
          </a:xfrm>
          <a:prstGeom prst="rect">
            <a:avLst/>
          </a:prstGeom>
        </p:spPr>
      </p:pic>
      <p:pic>
        <p:nvPicPr>
          <p:cNvPr id="4" name="Imagem 3"/>
          <p:cNvPicPr>
            <a:picLocks noChangeAspect="1"/>
          </p:cNvPicPr>
          <p:nvPr/>
        </p:nvPicPr>
        <p:blipFill>
          <a:blip r:embed="rId3"/>
          <a:stretch>
            <a:fillRect/>
          </a:stretch>
        </p:blipFill>
        <p:spPr>
          <a:xfrm>
            <a:off x="4010024" y="3837622"/>
            <a:ext cx="4243145" cy="2748916"/>
          </a:xfrm>
          <a:prstGeom prst="rect">
            <a:avLst/>
          </a:prstGeom>
        </p:spPr>
      </p:pic>
    </p:spTree>
    <p:extLst>
      <p:ext uri="{BB962C8B-B14F-4D97-AF65-F5344CB8AC3E}">
        <p14:creationId xmlns:p14="http://schemas.microsoft.com/office/powerpoint/2010/main" val="3307129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361950" y="0"/>
            <a:ext cx="5153025" cy="4981575"/>
          </a:xfrm>
          <a:prstGeom prst="rect">
            <a:avLst/>
          </a:prstGeom>
        </p:spPr>
      </p:pic>
      <p:pic>
        <p:nvPicPr>
          <p:cNvPr id="3" name="Imagem 2"/>
          <p:cNvPicPr>
            <a:picLocks noChangeAspect="1"/>
          </p:cNvPicPr>
          <p:nvPr/>
        </p:nvPicPr>
        <p:blipFill>
          <a:blip r:embed="rId3"/>
          <a:stretch>
            <a:fillRect/>
          </a:stretch>
        </p:blipFill>
        <p:spPr>
          <a:xfrm>
            <a:off x="6357938" y="1747836"/>
            <a:ext cx="5622385" cy="4981577"/>
          </a:xfrm>
          <a:prstGeom prst="rect">
            <a:avLst/>
          </a:prstGeom>
        </p:spPr>
      </p:pic>
    </p:spTree>
    <p:extLst>
      <p:ext uri="{BB962C8B-B14F-4D97-AF65-F5344CB8AC3E}">
        <p14:creationId xmlns:p14="http://schemas.microsoft.com/office/powerpoint/2010/main" val="4954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4463" y="171450"/>
            <a:ext cx="9253536" cy="985838"/>
          </a:xfrm>
        </p:spPr>
        <p:txBody>
          <a:bodyPr/>
          <a:lstStyle/>
          <a:p>
            <a:r>
              <a:rPr lang="pt-BR" dirty="0" smtClean="0"/>
              <a:t>Títulos e Legendas</a:t>
            </a:r>
            <a:endParaRPr lang="pt-BR" dirty="0"/>
          </a:p>
        </p:txBody>
      </p:sp>
      <p:sp>
        <p:nvSpPr>
          <p:cNvPr id="3" name="Subtítulo 2"/>
          <p:cNvSpPr>
            <a:spLocks noGrp="1"/>
          </p:cNvSpPr>
          <p:nvPr>
            <p:ph type="subTitle" idx="1"/>
          </p:nvPr>
        </p:nvSpPr>
        <p:spPr>
          <a:xfrm>
            <a:off x="657224" y="1500187"/>
            <a:ext cx="11015663" cy="4643437"/>
          </a:xfrm>
        </p:spPr>
        <p:txBody>
          <a:bodyPr>
            <a:noAutofit/>
          </a:bodyPr>
          <a:lstStyle/>
          <a:p>
            <a:r>
              <a:rPr lang="pt-BR" sz="4400" dirty="0"/>
              <a:t>Os elementos que compõem um mapa, ou seja, as partes obrigatórias dos mapas, </a:t>
            </a:r>
            <a:r>
              <a:rPr lang="pt-BR" sz="4400" dirty="0" smtClean="0"/>
              <a:t>são:</a:t>
            </a:r>
          </a:p>
          <a:p>
            <a:r>
              <a:rPr lang="pt-BR" sz="4400" dirty="0" smtClean="0"/>
              <a:t>o</a:t>
            </a:r>
            <a:r>
              <a:rPr lang="pt-BR" sz="4400" dirty="0"/>
              <a:t> </a:t>
            </a:r>
            <a:r>
              <a:rPr lang="pt-BR" sz="4400" b="1" dirty="0"/>
              <a:t>título</a:t>
            </a:r>
            <a:r>
              <a:rPr lang="pt-BR" sz="4400" dirty="0"/>
              <a:t> (e, às vezes, o subtítulo), </a:t>
            </a:r>
            <a:r>
              <a:rPr lang="pt-BR" sz="4400" dirty="0" smtClean="0"/>
              <a:t>as</a:t>
            </a:r>
            <a:r>
              <a:rPr lang="pt-BR" sz="4400" dirty="0"/>
              <a:t> </a:t>
            </a:r>
            <a:r>
              <a:rPr lang="pt-BR" sz="4400" b="1" dirty="0"/>
              <a:t>legendas</a:t>
            </a:r>
            <a:r>
              <a:rPr lang="pt-BR" sz="4400" dirty="0"/>
              <a:t>, </a:t>
            </a:r>
            <a:r>
              <a:rPr lang="pt-BR" sz="4400" dirty="0" smtClean="0"/>
              <a:t>a</a:t>
            </a:r>
            <a:r>
              <a:rPr lang="pt-BR" sz="4400" dirty="0"/>
              <a:t> </a:t>
            </a:r>
            <a:r>
              <a:rPr lang="pt-BR" sz="4400" b="1" dirty="0"/>
              <a:t>escala</a:t>
            </a:r>
            <a:r>
              <a:rPr lang="pt-BR" sz="4400" dirty="0"/>
              <a:t>, a </a:t>
            </a:r>
            <a:r>
              <a:rPr lang="pt-BR" sz="4400" b="1" dirty="0"/>
              <a:t>orientação</a:t>
            </a:r>
            <a:r>
              <a:rPr lang="pt-BR" sz="4400" dirty="0"/>
              <a:t> e a </a:t>
            </a:r>
            <a:r>
              <a:rPr lang="pt-BR" sz="4400" b="1" dirty="0"/>
              <a:t>projeção</a:t>
            </a:r>
            <a:r>
              <a:rPr lang="pt-BR" sz="4400" dirty="0"/>
              <a:t> </a:t>
            </a:r>
            <a:r>
              <a:rPr lang="pt-BR" sz="4400" b="1" dirty="0"/>
              <a:t>cartográfica</a:t>
            </a:r>
            <a:r>
              <a:rPr lang="pt-BR" sz="4400" dirty="0"/>
              <a:t> utilizada para a produção </a:t>
            </a:r>
            <a:r>
              <a:rPr lang="pt-BR" sz="4400" dirty="0" smtClean="0"/>
              <a:t>do referido </a:t>
            </a:r>
            <a:r>
              <a:rPr lang="pt-BR" sz="4400" dirty="0"/>
              <a:t>documento</a:t>
            </a:r>
          </a:p>
        </p:txBody>
      </p:sp>
    </p:spTree>
    <p:extLst>
      <p:ext uri="{BB962C8B-B14F-4D97-AF65-F5344CB8AC3E}">
        <p14:creationId xmlns:p14="http://schemas.microsoft.com/office/powerpoint/2010/main" val="172281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442912" y="342899"/>
            <a:ext cx="5831681" cy="5114925"/>
          </a:xfrm>
          <a:prstGeom prst="rect">
            <a:avLst/>
          </a:prstGeom>
        </p:spPr>
      </p:pic>
      <p:pic>
        <p:nvPicPr>
          <p:cNvPr id="3" name="Imagem 2"/>
          <p:cNvPicPr>
            <a:picLocks noChangeAspect="1"/>
          </p:cNvPicPr>
          <p:nvPr/>
        </p:nvPicPr>
        <p:blipFill>
          <a:blip r:embed="rId3"/>
          <a:stretch>
            <a:fillRect/>
          </a:stretch>
        </p:blipFill>
        <p:spPr>
          <a:xfrm>
            <a:off x="6417469" y="1676399"/>
            <a:ext cx="5112543" cy="4438651"/>
          </a:xfrm>
          <a:prstGeom prst="rect">
            <a:avLst/>
          </a:prstGeom>
        </p:spPr>
      </p:pic>
    </p:spTree>
    <p:extLst>
      <p:ext uri="{BB962C8B-B14F-4D97-AF65-F5344CB8AC3E}">
        <p14:creationId xmlns:p14="http://schemas.microsoft.com/office/powerpoint/2010/main" val="2053906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528638" y="328612"/>
            <a:ext cx="11158537" cy="4431983"/>
          </a:xfrm>
          <a:prstGeom prst="rect">
            <a:avLst/>
          </a:prstGeom>
        </p:spPr>
        <p:txBody>
          <a:bodyPr wrap="square">
            <a:spAutoFit/>
          </a:bodyPr>
          <a:lstStyle/>
          <a:p>
            <a:r>
              <a:rPr lang="pt-BR" sz="2400" b="1" dirty="0" smtClean="0"/>
              <a:t>                                                           Pontos Cardeais</a:t>
            </a:r>
          </a:p>
          <a:p>
            <a:r>
              <a:rPr lang="pt-BR" sz="2400" dirty="0" smtClean="0"/>
              <a:t>Os pontos cardeais, também conhecidos como pontos de referência, são de extrema importância para a localização e a orientação geográfica. Os quatro pontos cardeais são: Norte, Sul, Leste e Oeste.</a:t>
            </a:r>
          </a:p>
          <a:p>
            <a:r>
              <a:rPr lang="pt-BR" sz="2400" dirty="0" smtClean="0"/>
              <a:t>A utilização desses pontos contribuiu para as grandes navegações do período colonial, rotas comerciais, em guerras, além de auxiliar em trilhas, competições de </a:t>
            </a:r>
            <a:r>
              <a:rPr lang="pt-BR" sz="2400" dirty="0" err="1" smtClean="0"/>
              <a:t>rally</a:t>
            </a:r>
            <a:r>
              <a:rPr lang="pt-BR" sz="2400" dirty="0" smtClean="0"/>
              <a:t>, entre outras atividades.</a:t>
            </a:r>
          </a:p>
          <a:p>
            <a:r>
              <a:rPr lang="pt-BR" sz="2400" dirty="0" smtClean="0"/>
              <a:t>Através do Sol é possível identificar os quatro pontos cardeais. Para isso, estique o braço direito para a direção em que o Sol nasceu (nascente). Pronto, você encontrou o ponto Leste. Em seguida, estique o braço esquerdo para a outra direção (ponto Oeste - poente). O Norte está à sua frente e o sul, atrás de você</a:t>
            </a:r>
          </a:p>
          <a:p>
            <a:endParaRPr lang="pt-BR" dirty="0"/>
          </a:p>
        </p:txBody>
      </p:sp>
      <p:pic>
        <p:nvPicPr>
          <p:cNvPr id="3" name="Imagem 2"/>
          <p:cNvPicPr>
            <a:picLocks noChangeAspect="1"/>
          </p:cNvPicPr>
          <p:nvPr/>
        </p:nvPicPr>
        <p:blipFill>
          <a:blip r:embed="rId2"/>
          <a:stretch>
            <a:fillRect/>
          </a:stretch>
        </p:blipFill>
        <p:spPr>
          <a:xfrm>
            <a:off x="7529512" y="4071938"/>
            <a:ext cx="4457701" cy="2657475"/>
          </a:xfrm>
          <a:prstGeom prst="rect">
            <a:avLst/>
          </a:prstGeom>
        </p:spPr>
      </p:pic>
    </p:spTree>
    <p:extLst>
      <p:ext uri="{BB962C8B-B14F-4D97-AF65-F5344CB8AC3E}">
        <p14:creationId xmlns:p14="http://schemas.microsoft.com/office/powerpoint/2010/main" val="644790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157288" y="242889"/>
            <a:ext cx="10058399" cy="2677656"/>
          </a:xfrm>
          <a:prstGeom prst="rect">
            <a:avLst/>
          </a:prstGeom>
        </p:spPr>
        <p:txBody>
          <a:bodyPr wrap="square">
            <a:spAutoFit/>
          </a:bodyPr>
          <a:lstStyle/>
          <a:p>
            <a:r>
              <a:rPr lang="pt-BR" sz="2400" b="0" i="0" dirty="0" smtClean="0">
                <a:solidFill>
                  <a:srgbClr val="333333"/>
                </a:solidFill>
                <a:effectLst/>
                <a:latin typeface="Droid Sans"/>
              </a:rPr>
              <a:t>                                         </a:t>
            </a:r>
            <a:r>
              <a:rPr lang="pt-BR" sz="2400" b="1" i="0" dirty="0" smtClean="0">
                <a:solidFill>
                  <a:srgbClr val="333333"/>
                </a:solidFill>
                <a:effectLst/>
                <a:latin typeface="Droid Sans"/>
              </a:rPr>
              <a:t>Pontos Colaterais</a:t>
            </a:r>
          </a:p>
          <a:p>
            <a:endParaRPr lang="pt-BR" sz="2400" dirty="0">
              <a:solidFill>
                <a:srgbClr val="333333"/>
              </a:solidFill>
              <a:latin typeface="Droid Sans"/>
            </a:endParaRPr>
          </a:p>
          <a:p>
            <a:r>
              <a:rPr lang="pt-BR" sz="2400" dirty="0" smtClean="0">
                <a:solidFill>
                  <a:srgbClr val="333333"/>
                </a:solidFill>
                <a:latin typeface="Droid Sans"/>
              </a:rPr>
              <a:t>. </a:t>
            </a:r>
            <a:r>
              <a:rPr lang="pt-BR" sz="2400" b="0" i="0" dirty="0" smtClean="0">
                <a:solidFill>
                  <a:srgbClr val="333333"/>
                </a:solidFill>
                <a:effectLst/>
                <a:latin typeface="Droid Sans"/>
              </a:rPr>
              <a:t>entre o </a:t>
            </a:r>
            <a:r>
              <a:rPr lang="pt-BR" sz="2400" b="1" i="0" dirty="0" smtClean="0">
                <a:solidFill>
                  <a:srgbClr val="333333"/>
                </a:solidFill>
                <a:effectLst/>
                <a:latin typeface="Droid Sans"/>
              </a:rPr>
              <a:t>oeste </a:t>
            </a:r>
            <a:r>
              <a:rPr lang="pt-BR" sz="2400" b="0" i="0" dirty="0" smtClean="0">
                <a:solidFill>
                  <a:srgbClr val="333333"/>
                </a:solidFill>
                <a:effectLst/>
                <a:latin typeface="Droid Sans"/>
              </a:rPr>
              <a:t>e o </a:t>
            </a:r>
            <a:r>
              <a:rPr lang="pt-BR" sz="2400" b="1" i="0" dirty="0" smtClean="0">
                <a:solidFill>
                  <a:srgbClr val="333333"/>
                </a:solidFill>
                <a:effectLst/>
                <a:latin typeface="Droid Sans"/>
              </a:rPr>
              <a:t>norte</a:t>
            </a:r>
            <a:r>
              <a:rPr lang="pt-BR" sz="2400" b="0" i="0" dirty="0" smtClean="0">
                <a:solidFill>
                  <a:srgbClr val="333333"/>
                </a:solidFill>
                <a:effectLst/>
                <a:latin typeface="Droid Sans"/>
              </a:rPr>
              <a:t>, há o ponto colateral </a:t>
            </a:r>
            <a:r>
              <a:rPr lang="pt-BR" sz="2400" b="1" i="0" dirty="0" smtClean="0">
                <a:solidFill>
                  <a:srgbClr val="333333"/>
                </a:solidFill>
                <a:effectLst/>
                <a:latin typeface="Droid Sans"/>
              </a:rPr>
              <a:t>noroeste (NO)</a:t>
            </a:r>
            <a:r>
              <a:rPr lang="pt-BR" sz="2400" b="0" i="0" dirty="0" smtClean="0">
                <a:solidFill>
                  <a:srgbClr val="333333"/>
                </a:solidFill>
                <a:effectLst/>
                <a:latin typeface="Droid Sans"/>
              </a:rPr>
              <a:t>;</a:t>
            </a:r>
            <a:r>
              <a:rPr lang="pt-BR" sz="2400" dirty="0" smtClean="0"/>
              <a:t/>
            </a:r>
            <a:br>
              <a:rPr lang="pt-BR" sz="2400" dirty="0" smtClean="0"/>
            </a:br>
            <a:r>
              <a:rPr lang="pt-BR" sz="2400" b="0" i="0" dirty="0" smtClean="0">
                <a:solidFill>
                  <a:srgbClr val="333333"/>
                </a:solidFill>
                <a:effectLst/>
                <a:latin typeface="Droid Sans"/>
              </a:rPr>
              <a:t>• entre o </a:t>
            </a:r>
            <a:r>
              <a:rPr lang="pt-BR" sz="2400" b="1" i="0" dirty="0" smtClean="0">
                <a:solidFill>
                  <a:srgbClr val="333333"/>
                </a:solidFill>
                <a:effectLst/>
                <a:latin typeface="Droid Sans"/>
              </a:rPr>
              <a:t>oeste </a:t>
            </a:r>
            <a:r>
              <a:rPr lang="pt-BR" sz="2400" b="0" i="0" dirty="0" smtClean="0">
                <a:solidFill>
                  <a:srgbClr val="333333"/>
                </a:solidFill>
                <a:effectLst/>
                <a:latin typeface="Droid Sans"/>
              </a:rPr>
              <a:t>e o </a:t>
            </a:r>
            <a:r>
              <a:rPr lang="pt-BR" sz="2400" b="1" i="0" dirty="0" smtClean="0">
                <a:solidFill>
                  <a:srgbClr val="333333"/>
                </a:solidFill>
                <a:effectLst/>
                <a:latin typeface="Droid Sans"/>
              </a:rPr>
              <a:t>sul</a:t>
            </a:r>
            <a:r>
              <a:rPr lang="pt-BR" sz="2400" b="0" i="0" dirty="0" smtClean="0">
                <a:solidFill>
                  <a:srgbClr val="333333"/>
                </a:solidFill>
                <a:effectLst/>
                <a:latin typeface="Droid Sans"/>
              </a:rPr>
              <a:t>, há o ponto colateral </a:t>
            </a:r>
            <a:r>
              <a:rPr lang="pt-BR" sz="2400" b="1" i="0" dirty="0" smtClean="0">
                <a:solidFill>
                  <a:srgbClr val="333333"/>
                </a:solidFill>
                <a:effectLst/>
                <a:latin typeface="Droid Sans"/>
              </a:rPr>
              <a:t>sudoeste (SO)</a:t>
            </a:r>
            <a:r>
              <a:rPr lang="pt-BR" sz="2400" b="0" i="0" dirty="0" smtClean="0">
                <a:solidFill>
                  <a:srgbClr val="333333"/>
                </a:solidFill>
                <a:effectLst/>
                <a:latin typeface="Droid Sans"/>
              </a:rPr>
              <a:t>;</a:t>
            </a:r>
            <a:r>
              <a:rPr lang="pt-BR" sz="2400" dirty="0" smtClean="0"/>
              <a:t/>
            </a:r>
            <a:br>
              <a:rPr lang="pt-BR" sz="2400" dirty="0" smtClean="0"/>
            </a:br>
            <a:r>
              <a:rPr lang="pt-BR" sz="2400" b="0" i="0" dirty="0" smtClean="0">
                <a:solidFill>
                  <a:srgbClr val="333333"/>
                </a:solidFill>
                <a:effectLst/>
                <a:latin typeface="Droid Sans"/>
              </a:rPr>
              <a:t>• entre o </a:t>
            </a:r>
            <a:r>
              <a:rPr lang="pt-BR" sz="2400" b="1" i="0" dirty="0" smtClean="0">
                <a:solidFill>
                  <a:srgbClr val="333333"/>
                </a:solidFill>
                <a:effectLst/>
                <a:latin typeface="Droid Sans"/>
              </a:rPr>
              <a:t>leste </a:t>
            </a:r>
            <a:r>
              <a:rPr lang="pt-BR" sz="2400" b="0" i="0" dirty="0" smtClean="0">
                <a:solidFill>
                  <a:srgbClr val="333333"/>
                </a:solidFill>
                <a:effectLst/>
                <a:latin typeface="Droid Sans"/>
              </a:rPr>
              <a:t>e o </a:t>
            </a:r>
            <a:r>
              <a:rPr lang="pt-BR" sz="2400" b="1" i="0" dirty="0" smtClean="0">
                <a:solidFill>
                  <a:srgbClr val="333333"/>
                </a:solidFill>
                <a:effectLst/>
                <a:latin typeface="Droid Sans"/>
              </a:rPr>
              <a:t>sul</a:t>
            </a:r>
            <a:r>
              <a:rPr lang="pt-BR" sz="2400" b="0" i="0" dirty="0" smtClean="0">
                <a:solidFill>
                  <a:srgbClr val="333333"/>
                </a:solidFill>
                <a:effectLst/>
                <a:latin typeface="Droid Sans"/>
              </a:rPr>
              <a:t>, há o ponto colateral </a:t>
            </a:r>
            <a:r>
              <a:rPr lang="pt-BR" sz="2400" b="1" i="0" dirty="0" smtClean="0">
                <a:solidFill>
                  <a:srgbClr val="333333"/>
                </a:solidFill>
                <a:effectLst/>
                <a:latin typeface="Droid Sans"/>
              </a:rPr>
              <a:t>sudeste (SE)</a:t>
            </a:r>
            <a:r>
              <a:rPr lang="pt-BR" sz="2400" b="0" i="0" dirty="0" smtClean="0">
                <a:solidFill>
                  <a:srgbClr val="333333"/>
                </a:solidFill>
                <a:effectLst/>
                <a:latin typeface="Droid Sans"/>
              </a:rPr>
              <a:t>;</a:t>
            </a:r>
            <a:r>
              <a:rPr lang="pt-BR" sz="2400" dirty="0" smtClean="0"/>
              <a:t/>
            </a:r>
            <a:br>
              <a:rPr lang="pt-BR" sz="2400" dirty="0" smtClean="0"/>
            </a:br>
            <a:r>
              <a:rPr lang="pt-BR" sz="2400" b="0" i="0" dirty="0" smtClean="0">
                <a:solidFill>
                  <a:srgbClr val="333333"/>
                </a:solidFill>
                <a:effectLst/>
                <a:latin typeface="Droid Sans"/>
              </a:rPr>
              <a:t>• entre o </a:t>
            </a:r>
            <a:r>
              <a:rPr lang="pt-BR" sz="2400" b="1" i="0" dirty="0" smtClean="0">
                <a:solidFill>
                  <a:srgbClr val="333333"/>
                </a:solidFill>
                <a:effectLst/>
                <a:latin typeface="Droid Sans"/>
              </a:rPr>
              <a:t>leste </a:t>
            </a:r>
            <a:r>
              <a:rPr lang="pt-BR" sz="2400" b="0" i="0" dirty="0" smtClean="0">
                <a:solidFill>
                  <a:srgbClr val="333333"/>
                </a:solidFill>
                <a:effectLst/>
                <a:latin typeface="Droid Sans"/>
              </a:rPr>
              <a:t>e o </a:t>
            </a:r>
            <a:r>
              <a:rPr lang="pt-BR" sz="2400" b="1" i="0" dirty="0" smtClean="0">
                <a:solidFill>
                  <a:srgbClr val="333333"/>
                </a:solidFill>
                <a:effectLst/>
                <a:latin typeface="Droid Sans"/>
              </a:rPr>
              <a:t>norte</a:t>
            </a:r>
            <a:r>
              <a:rPr lang="pt-BR" sz="2400" b="0" i="0" dirty="0" smtClean="0">
                <a:solidFill>
                  <a:srgbClr val="333333"/>
                </a:solidFill>
                <a:effectLst/>
                <a:latin typeface="Droid Sans"/>
              </a:rPr>
              <a:t>, há o ponto colateral </a:t>
            </a:r>
            <a:r>
              <a:rPr lang="pt-BR" sz="2400" b="1" i="0" dirty="0" smtClean="0">
                <a:solidFill>
                  <a:srgbClr val="333333"/>
                </a:solidFill>
                <a:effectLst/>
                <a:latin typeface="Droid Sans"/>
              </a:rPr>
              <a:t>nordeste (NE)</a:t>
            </a:r>
          </a:p>
          <a:p>
            <a:endParaRPr lang="pt-BR" sz="2400" dirty="0"/>
          </a:p>
        </p:txBody>
      </p:sp>
      <p:pic>
        <p:nvPicPr>
          <p:cNvPr id="3" name="Imagem 2"/>
          <p:cNvPicPr>
            <a:picLocks noChangeAspect="1"/>
          </p:cNvPicPr>
          <p:nvPr/>
        </p:nvPicPr>
        <p:blipFill>
          <a:blip r:embed="rId2"/>
          <a:stretch>
            <a:fillRect/>
          </a:stretch>
        </p:blipFill>
        <p:spPr>
          <a:xfrm>
            <a:off x="3171826" y="3243262"/>
            <a:ext cx="5314949" cy="3429000"/>
          </a:xfrm>
          <a:prstGeom prst="rect">
            <a:avLst/>
          </a:prstGeom>
        </p:spPr>
      </p:pic>
    </p:spTree>
    <p:extLst>
      <p:ext uri="{BB962C8B-B14F-4D97-AF65-F5344CB8AC3E}">
        <p14:creationId xmlns:p14="http://schemas.microsoft.com/office/powerpoint/2010/main" val="3852182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                  </a:t>
            </a:r>
            <a:r>
              <a:rPr lang="pt-BR" sz="5400" b="1" dirty="0" smtClean="0"/>
              <a:t>Projeções Cartográficas</a:t>
            </a:r>
            <a:r>
              <a:rPr lang="pt-BR" dirty="0" smtClean="0"/>
              <a:t/>
            </a:r>
            <a:br>
              <a:rPr lang="pt-BR" dirty="0" smtClean="0"/>
            </a:br>
            <a:endParaRPr lang="pt-BR" dirty="0"/>
          </a:p>
        </p:txBody>
      </p:sp>
      <p:sp>
        <p:nvSpPr>
          <p:cNvPr id="3" name="Rectangle 1"/>
          <p:cNvSpPr>
            <a:spLocks noChangeArrowheads="1"/>
          </p:cNvSpPr>
          <p:nvPr/>
        </p:nvSpPr>
        <p:spPr bwMode="auto">
          <a:xfrm>
            <a:off x="838200" y="1305818"/>
            <a:ext cx="1079182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smtClean="0">
                <a:ln>
                  <a:noFill/>
                </a:ln>
                <a:solidFill>
                  <a:srgbClr val="000000"/>
                </a:solidFill>
                <a:effectLst/>
                <a:latin typeface="Raleway"/>
              </a:rPr>
              <a:t>Para a prática da ciência cartográfica é de fundamental importância a utilização de recursos técnicos, e o principal deles é a projeção cartográfica. A projeção cartográfica é definida como um traçado sistemático de linhas numa superfície plana, destinado à representação de paralelos de latitude e meridianos de longitude da Terra ou de parte dela, sendo a base para a construção dos</a:t>
            </a:r>
            <a:r>
              <a:rPr kumimoji="0" lang="pt-BR" altLang="pt-BR" sz="2400" b="0" i="0" u="none" strike="noStrike" cap="none" normalizeH="0" dirty="0" smtClean="0">
                <a:ln>
                  <a:noFill/>
                </a:ln>
                <a:solidFill>
                  <a:srgbClr val="000000"/>
                </a:solidFill>
                <a:effectLst/>
                <a:latin typeface="Raleway"/>
              </a:rPr>
              <a:t> </a:t>
            </a:r>
            <a:r>
              <a:rPr kumimoji="0" lang="pt-BR" altLang="pt-BR" sz="2400" b="0" i="0" u="none" strike="noStrike" cap="none" normalizeH="0" baseline="0" dirty="0" smtClean="0">
                <a:ln>
                  <a:noFill/>
                </a:ln>
                <a:solidFill>
                  <a:srgbClr val="000000"/>
                </a:solidFill>
                <a:effectLst/>
                <a:latin typeface="Raleway"/>
              </a:rPr>
              <a:t>mapas.</a:t>
            </a:r>
            <a:br>
              <a:rPr kumimoji="0" lang="pt-BR" altLang="pt-BR" sz="2400" b="0" i="0" u="none" strike="noStrike" cap="none" normalizeH="0" baseline="0" dirty="0" smtClean="0">
                <a:ln>
                  <a:noFill/>
                </a:ln>
                <a:solidFill>
                  <a:srgbClr val="000000"/>
                </a:solidFill>
                <a:effectLst/>
                <a:latin typeface="Raleway"/>
              </a:rPr>
            </a:br>
            <a:r>
              <a:rPr kumimoji="0" lang="pt-BR" altLang="pt-BR" sz="2400" b="0" i="0" u="none" strike="noStrike" cap="none" normalizeH="0" baseline="0" dirty="0" smtClean="0">
                <a:ln>
                  <a:noFill/>
                </a:ln>
                <a:solidFill>
                  <a:srgbClr val="000000"/>
                </a:solidFill>
                <a:effectLst/>
                <a:latin typeface="Raleway"/>
              </a:rPr>
              <a:t/>
            </a:r>
            <a:br>
              <a:rPr kumimoji="0" lang="pt-BR" altLang="pt-BR" sz="2400" b="0" i="0" u="none" strike="noStrike" cap="none" normalizeH="0" baseline="0" dirty="0" smtClean="0">
                <a:ln>
                  <a:noFill/>
                </a:ln>
                <a:solidFill>
                  <a:srgbClr val="000000"/>
                </a:solidFill>
                <a:effectLst/>
                <a:latin typeface="Raleway"/>
              </a:rPr>
            </a:br>
            <a:r>
              <a:rPr kumimoji="0" lang="pt-BR" altLang="pt-BR" sz="2400" b="0" i="0" u="none" strike="noStrike" cap="none" normalizeH="0" baseline="0" dirty="0" smtClean="0">
                <a:ln>
                  <a:noFill/>
                </a:ln>
                <a:solidFill>
                  <a:srgbClr val="000000"/>
                </a:solidFill>
                <a:effectLst/>
                <a:latin typeface="Raleway"/>
              </a:rPr>
              <a:t>A representação da superfície terrestre em mapas, nunca será isenta de distorções. Nesse sentido, as projeções cartográficas são desenvolvidas para minimizarem as imperfeições dos mapas e proporcionarem maior rigor científico à cartografia.</a:t>
            </a:r>
            <a:endParaRPr kumimoji="0" lang="pt-BR" altLang="pt-BR"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9648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457201" y="214314"/>
            <a:ext cx="11472862" cy="1908215"/>
          </a:xfrm>
          <a:prstGeom prst="rect">
            <a:avLst/>
          </a:prstGeom>
        </p:spPr>
        <p:txBody>
          <a:bodyPr wrap="square">
            <a:spAutoFit/>
          </a:bodyPr>
          <a:lstStyle/>
          <a:p>
            <a:r>
              <a:rPr lang="pt-BR" sz="2800" b="1" dirty="0" smtClean="0"/>
              <a:t>                                                 Tipos de projeções:</a:t>
            </a:r>
          </a:p>
          <a:p>
            <a:r>
              <a:rPr lang="pt-BR" dirty="0" smtClean="0"/>
              <a:t/>
            </a:r>
            <a:br>
              <a:rPr lang="pt-BR" dirty="0" smtClean="0"/>
            </a:br>
            <a:r>
              <a:rPr lang="pt-BR" b="0" i="0" dirty="0" smtClean="0">
                <a:solidFill>
                  <a:srgbClr val="000000"/>
                </a:solidFill>
                <a:effectLst/>
                <a:latin typeface="Raleway"/>
              </a:rPr>
              <a:t>- </a:t>
            </a:r>
            <a:r>
              <a:rPr lang="pt-BR" b="1" i="0" dirty="0" smtClean="0">
                <a:solidFill>
                  <a:srgbClr val="000000"/>
                </a:solidFill>
                <a:effectLst/>
                <a:latin typeface="Raleway"/>
              </a:rPr>
              <a:t>Projeção Cilíndrica</a:t>
            </a:r>
            <a:r>
              <a:rPr lang="pt-BR" b="0" i="0" dirty="0" smtClean="0">
                <a:solidFill>
                  <a:srgbClr val="000000"/>
                </a:solidFill>
                <a:effectLst/>
                <a:latin typeface="Raleway"/>
              </a:rPr>
              <a:t>: o plano da projeção é um cilindro envolvendo a esfera terrestre. Depois de realizada a projeção dos paralelos e meridianos do globo para o cilindro, este é aberto ao longo de um meridiano, tornando-se um plano sobre o qual será desenhado o mapa.</a:t>
            </a:r>
          </a:p>
          <a:p>
            <a:endParaRPr lang="pt-BR" dirty="0"/>
          </a:p>
        </p:txBody>
      </p:sp>
      <p:pic>
        <p:nvPicPr>
          <p:cNvPr id="3" name="Imagem 2"/>
          <p:cNvPicPr>
            <a:picLocks noChangeAspect="1"/>
          </p:cNvPicPr>
          <p:nvPr/>
        </p:nvPicPr>
        <p:blipFill>
          <a:blip r:embed="rId2"/>
          <a:stretch>
            <a:fillRect/>
          </a:stretch>
        </p:blipFill>
        <p:spPr>
          <a:xfrm>
            <a:off x="2943225" y="2090737"/>
            <a:ext cx="5557837" cy="4538663"/>
          </a:xfrm>
          <a:prstGeom prst="rect">
            <a:avLst/>
          </a:prstGeom>
        </p:spPr>
      </p:pic>
    </p:spTree>
    <p:extLst>
      <p:ext uri="{BB962C8B-B14F-4D97-AF65-F5344CB8AC3E}">
        <p14:creationId xmlns:p14="http://schemas.microsoft.com/office/powerpoint/2010/main" val="2529064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700088" y="157163"/>
            <a:ext cx="10987087" cy="1908215"/>
          </a:xfrm>
          <a:prstGeom prst="rect">
            <a:avLst/>
          </a:prstGeom>
        </p:spPr>
        <p:txBody>
          <a:bodyPr wrap="square">
            <a:spAutoFit/>
          </a:bodyPr>
          <a:lstStyle/>
          <a:p>
            <a:pPr marL="285750" indent="-285750">
              <a:buFontTx/>
              <a:buChar char="-"/>
            </a:pPr>
            <a:r>
              <a:rPr lang="pt-BR" sz="2000" b="1" i="0" dirty="0" smtClean="0">
                <a:solidFill>
                  <a:srgbClr val="000000"/>
                </a:solidFill>
                <a:effectLst/>
                <a:latin typeface="Raleway"/>
              </a:rPr>
              <a:t>Projeção Cônica</a:t>
            </a:r>
            <a:r>
              <a:rPr lang="pt-BR" sz="2000" b="0" i="0" dirty="0" smtClean="0">
                <a:solidFill>
                  <a:srgbClr val="000000"/>
                </a:solidFill>
                <a:effectLst/>
                <a:latin typeface="Raleway"/>
              </a:rPr>
              <a:t>: a superfície terrestre é representada sobre um cone imaginário envolvendo a esfera terrestre. Os paralelos formam círculos concêntricos e os meridianos são linhas retas convergentes para os polos. Nessa projeção, as distorções aumentam conforme se afasta do paralelo de contato com o cone. A projeção cônica é muito utilizada para representar partes da superfície terrestre.</a:t>
            </a:r>
          </a:p>
          <a:p>
            <a:pPr marL="285750" indent="-285750">
              <a:buFontTx/>
              <a:buChar char="-"/>
            </a:pPr>
            <a:endParaRPr lang="pt-BR" dirty="0"/>
          </a:p>
        </p:txBody>
      </p:sp>
      <p:pic>
        <p:nvPicPr>
          <p:cNvPr id="3" name="Imagem 2"/>
          <p:cNvPicPr>
            <a:picLocks noChangeAspect="1"/>
          </p:cNvPicPr>
          <p:nvPr/>
        </p:nvPicPr>
        <p:blipFill>
          <a:blip r:embed="rId2"/>
          <a:stretch>
            <a:fillRect/>
          </a:stretch>
        </p:blipFill>
        <p:spPr>
          <a:xfrm>
            <a:off x="3571875" y="1926240"/>
            <a:ext cx="3914775" cy="4549840"/>
          </a:xfrm>
          <a:prstGeom prst="rect">
            <a:avLst/>
          </a:prstGeom>
        </p:spPr>
      </p:pic>
    </p:spTree>
    <p:extLst>
      <p:ext uri="{BB962C8B-B14F-4D97-AF65-F5344CB8AC3E}">
        <p14:creationId xmlns:p14="http://schemas.microsoft.com/office/powerpoint/2010/main" val="389360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emplo de um tipo de paisagem natural sem a intervenção direta do ser human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049" y="346743"/>
            <a:ext cx="5186363" cy="336800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stretch>
            <a:fillRect/>
          </a:stretch>
        </p:blipFill>
        <p:spPr>
          <a:xfrm>
            <a:off x="5785758" y="3200400"/>
            <a:ext cx="6058580" cy="3390398"/>
          </a:xfrm>
          <a:prstGeom prst="rect">
            <a:avLst/>
          </a:prstGeom>
        </p:spPr>
      </p:pic>
    </p:spTree>
    <p:extLst>
      <p:ext uri="{BB962C8B-B14F-4D97-AF65-F5344CB8AC3E}">
        <p14:creationId xmlns:p14="http://schemas.microsoft.com/office/powerpoint/2010/main" val="4195046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00038" y="114300"/>
            <a:ext cx="11015662" cy="2215991"/>
          </a:xfrm>
          <a:prstGeom prst="rect">
            <a:avLst/>
          </a:prstGeom>
        </p:spPr>
        <p:txBody>
          <a:bodyPr wrap="square">
            <a:spAutoFit/>
          </a:bodyPr>
          <a:lstStyle/>
          <a:p>
            <a:r>
              <a:rPr lang="pt-BR" b="0" i="0" dirty="0" smtClean="0">
                <a:solidFill>
                  <a:srgbClr val="000000"/>
                </a:solidFill>
                <a:effectLst/>
                <a:latin typeface="Raleway"/>
              </a:rPr>
              <a:t> </a:t>
            </a:r>
            <a:r>
              <a:rPr lang="pt-BR" sz="2400" b="1" i="0" dirty="0" smtClean="0">
                <a:solidFill>
                  <a:srgbClr val="000000"/>
                </a:solidFill>
                <a:effectLst/>
                <a:latin typeface="Raleway"/>
              </a:rPr>
              <a:t>Projeção Plana ou Azimutal: </a:t>
            </a:r>
            <a:r>
              <a:rPr lang="pt-BR" sz="2400" b="0" i="0" dirty="0" smtClean="0">
                <a:solidFill>
                  <a:srgbClr val="000000"/>
                </a:solidFill>
                <a:effectLst/>
                <a:latin typeface="Raleway"/>
              </a:rPr>
              <a:t>a superfície terrestre é representada sobre um plano tangente à esfera terrestre. Os paralelos são círculos concêntricos e os meridianos, retos que se irradiam do polo. As deformações aumentam com o distanciamento do ponto de tangência. É utilizada principalmente, para representar as regiões polares e na localização de países na posição central</a:t>
            </a:r>
          </a:p>
          <a:p>
            <a:endParaRPr lang="pt-BR" dirty="0"/>
          </a:p>
        </p:txBody>
      </p:sp>
      <p:pic>
        <p:nvPicPr>
          <p:cNvPr id="3" name="Imagem 2"/>
          <p:cNvPicPr>
            <a:picLocks noChangeAspect="1"/>
          </p:cNvPicPr>
          <p:nvPr/>
        </p:nvPicPr>
        <p:blipFill>
          <a:blip r:embed="rId2"/>
          <a:stretch>
            <a:fillRect/>
          </a:stretch>
        </p:blipFill>
        <p:spPr>
          <a:xfrm>
            <a:off x="3386139" y="2201403"/>
            <a:ext cx="4214812" cy="4456572"/>
          </a:xfrm>
          <a:prstGeom prst="rect">
            <a:avLst/>
          </a:prstGeom>
        </p:spPr>
      </p:pic>
    </p:spTree>
    <p:extLst>
      <p:ext uri="{BB962C8B-B14F-4D97-AF65-F5344CB8AC3E}">
        <p14:creationId xmlns:p14="http://schemas.microsoft.com/office/powerpoint/2010/main" val="276097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814388" y="685800"/>
            <a:ext cx="10487025" cy="5657849"/>
          </a:xfrm>
          <a:prstGeom prst="rect">
            <a:avLst/>
          </a:prstGeom>
        </p:spPr>
      </p:pic>
    </p:spTree>
    <p:extLst>
      <p:ext uri="{BB962C8B-B14F-4D97-AF65-F5344CB8AC3E}">
        <p14:creationId xmlns:p14="http://schemas.microsoft.com/office/powerpoint/2010/main" val="3293367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3773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714376" y="-69056"/>
            <a:ext cx="4414838" cy="3240881"/>
          </a:xfrm>
          <a:prstGeom prst="rect">
            <a:avLst/>
          </a:prstGeom>
        </p:spPr>
      </p:pic>
      <p:pic>
        <p:nvPicPr>
          <p:cNvPr id="3" name="Imagem 2"/>
          <p:cNvPicPr>
            <a:picLocks noChangeAspect="1"/>
          </p:cNvPicPr>
          <p:nvPr/>
        </p:nvPicPr>
        <p:blipFill>
          <a:blip r:embed="rId3"/>
          <a:stretch>
            <a:fillRect/>
          </a:stretch>
        </p:blipFill>
        <p:spPr>
          <a:xfrm>
            <a:off x="5829301" y="442913"/>
            <a:ext cx="4475614" cy="2500313"/>
          </a:xfrm>
          <a:prstGeom prst="rect">
            <a:avLst/>
          </a:prstGeom>
        </p:spPr>
      </p:pic>
      <p:pic>
        <p:nvPicPr>
          <p:cNvPr id="4" name="Imagem 3"/>
          <p:cNvPicPr>
            <a:picLocks noChangeAspect="1"/>
          </p:cNvPicPr>
          <p:nvPr/>
        </p:nvPicPr>
        <p:blipFill>
          <a:blip r:embed="rId4"/>
          <a:stretch>
            <a:fillRect/>
          </a:stretch>
        </p:blipFill>
        <p:spPr>
          <a:xfrm>
            <a:off x="4838041" y="2395537"/>
            <a:ext cx="2367621" cy="2719388"/>
          </a:xfrm>
          <a:prstGeom prst="rect">
            <a:avLst/>
          </a:prstGeom>
        </p:spPr>
      </p:pic>
      <p:pic>
        <p:nvPicPr>
          <p:cNvPr id="5" name="Imagem 4"/>
          <p:cNvPicPr>
            <a:picLocks noChangeAspect="1"/>
          </p:cNvPicPr>
          <p:nvPr/>
        </p:nvPicPr>
        <p:blipFill>
          <a:blip r:embed="rId5"/>
          <a:stretch>
            <a:fillRect/>
          </a:stretch>
        </p:blipFill>
        <p:spPr>
          <a:xfrm>
            <a:off x="1485900" y="3286125"/>
            <a:ext cx="2957513" cy="3243262"/>
          </a:xfrm>
          <a:prstGeom prst="rect">
            <a:avLst/>
          </a:prstGeom>
        </p:spPr>
      </p:pic>
      <p:pic>
        <p:nvPicPr>
          <p:cNvPr id="6" name="Imagem 5"/>
          <p:cNvPicPr>
            <a:picLocks noChangeAspect="1"/>
          </p:cNvPicPr>
          <p:nvPr/>
        </p:nvPicPr>
        <p:blipFill>
          <a:blip r:embed="rId6"/>
          <a:stretch>
            <a:fillRect/>
          </a:stretch>
        </p:blipFill>
        <p:spPr>
          <a:xfrm>
            <a:off x="7429500" y="2714624"/>
            <a:ext cx="4071937" cy="3814763"/>
          </a:xfrm>
          <a:prstGeom prst="rect">
            <a:avLst/>
          </a:prstGeom>
        </p:spPr>
      </p:pic>
    </p:spTree>
    <p:extLst>
      <p:ext uri="{BB962C8B-B14F-4D97-AF65-F5344CB8AC3E}">
        <p14:creationId xmlns:p14="http://schemas.microsoft.com/office/powerpoint/2010/main" val="1795274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442913" y="474345"/>
            <a:ext cx="11544300" cy="5201424"/>
          </a:xfrm>
          <a:prstGeom prst="rect">
            <a:avLst/>
          </a:prstGeom>
        </p:spPr>
        <p:txBody>
          <a:bodyPr wrap="square">
            <a:spAutoFit/>
          </a:bodyPr>
          <a:lstStyle/>
          <a:p>
            <a:r>
              <a:rPr lang="pt-BR" dirty="0" smtClean="0"/>
              <a:t>                                                                      </a:t>
            </a:r>
            <a:r>
              <a:rPr lang="pt-BR" sz="3200" b="1" dirty="0" smtClean="0"/>
              <a:t>Fusos Horários</a:t>
            </a:r>
          </a:p>
          <a:p>
            <a:endParaRPr lang="pt-BR" sz="2000" dirty="0"/>
          </a:p>
          <a:p>
            <a:r>
              <a:rPr lang="pt-BR" sz="2000" dirty="0" smtClean="0"/>
              <a:t>Os fusos horários, também denominados zonas horárias, foram estabelecidos através de uma reunião composta por representantes de 25 países em Washington, capital estadunidense, em 1884. Nessa ocasião foi realizada uma divisão do mundo em 24 fusos horários distintos.</a:t>
            </a:r>
          </a:p>
          <a:p>
            <a:endParaRPr lang="pt-BR" sz="2000" dirty="0" smtClean="0"/>
          </a:p>
          <a:p>
            <a:r>
              <a:rPr lang="pt-BR" sz="2000" dirty="0" smtClean="0"/>
              <a:t>A metodologia utilizada para essa divisão partiu do princípio de que são gastos, aproximadamente, 24 horas (23 horas, 56 minutos e 4 segundos) para que a Terra realize o movimento de rotação, ou seja, que gire em torno de seu próprio eixo, realizando um movimento de 360°. Portanto, em uma hora a Terra se desloca 15°. Esse dado é obtido através da divisão da circunferência terrestre (360°) pelo tempo gasto para que seja realizado o movimento de rotação (24 h).</a:t>
            </a:r>
          </a:p>
          <a:p>
            <a:endParaRPr lang="pt-BR" sz="2000" dirty="0" smtClean="0"/>
          </a:p>
          <a:p>
            <a:r>
              <a:rPr lang="pt-BR" sz="2000" dirty="0" smtClean="0"/>
              <a:t>O fuso referencial para a determinação das horas é o Greenwich, cujo centro é 0°. Esse meridiano, também denominado inicial, atravessa a Grã-Bretanha, além de cortar o extremo oeste da Europa e da África. A hora determinada pelo fuso de Greenwich recebe o nome de GMT. A partir disso, são estabelecidos os outros limites de fusos horários.</a:t>
            </a:r>
            <a:endParaRPr lang="pt-BR" sz="2000" dirty="0"/>
          </a:p>
        </p:txBody>
      </p:sp>
    </p:spTree>
    <p:extLst>
      <p:ext uri="{BB962C8B-B14F-4D97-AF65-F5344CB8AC3E}">
        <p14:creationId xmlns:p14="http://schemas.microsoft.com/office/powerpoint/2010/main" val="3179238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378352" y="600075"/>
            <a:ext cx="9480148" cy="5386388"/>
          </a:xfrm>
          <a:prstGeom prst="rect">
            <a:avLst/>
          </a:prstGeom>
        </p:spPr>
      </p:pic>
    </p:spTree>
    <p:extLst>
      <p:ext uri="{BB962C8B-B14F-4D97-AF65-F5344CB8AC3E}">
        <p14:creationId xmlns:p14="http://schemas.microsoft.com/office/powerpoint/2010/main" val="1041131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4325" y="1443038"/>
            <a:ext cx="11039475" cy="247650"/>
          </a:xfrm>
        </p:spPr>
        <p:txBody>
          <a:bodyPr>
            <a:normAutofit fontScale="90000"/>
          </a:bodyPr>
          <a:lstStyle/>
          <a:p>
            <a:r>
              <a:rPr lang="pt-BR" sz="2700" b="1" dirty="0"/>
              <a:t>O</a:t>
            </a:r>
            <a:r>
              <a:rPr lang="pt-BR" sz="2700" b="1" dirty="0" smtClean="0"/>
              <a:t>s </a:t>
            </a:r>
            <a:r>
              <a:rPr lang="pt-BR" sz="2700" b="1" dirty="0"/>
              <a:t>acidentes naturais denominados Pão de Açúcar e Morro da Urca, no Rio de Janeiro, representados através de diversos métodos</a:t>
            </a:r>
            <a:r>
              <a:rPr lang="pt-BR" sz="2700" b="1" dirty="0" smtClean="0"/>
              <a:t>:</a:t>
            </a:r>
            <a:r>
              <a:rPr lang="pt-BR" sz="2700" dirty="0" smtClean="0"/>
              <a:t/>
            </a:r>
            <a:br>
              <a:rPr lang="pt-BR" sz="2700" dirty="0" smtClean="0"/>
            </a:br>
            <a:r>
              <a:rPr lang="pt-BR" sz="2700" dirty="0"/>
              <a:t/>
            </a:r>
            <a:br>
              <a:rPr lang="pt-BR" sz="2700" dirty="0"/>
            </a:br>
            <a:r>
              <a:rPr lang="pt-BR" sz="2700" dirty="0"/>
              <a:t/>
            </a:r>
            <a:br>
              <a:rPr lang="pt-BR" sz="2700" dirty="0"/>
            </a:br>
            <a:r>
              <a:rPr lang="pt-BR" sz="2700" dirty="0" smtClean="0"/>
              <a:t>*</a:t>
            </a:r>
            <a:r>
              <a:rPr lang="pt-BR" sz="3100" b="1" dirty="0" smtClean="0"/>
              <a:t>perfil </a:t>
            </a:r>
            <a:r>
              <a:rPr lang="pt-BR" sz="3100" b="1" dirty="0"/>
              <a:t>topográfico</a:t>
            </a:r>
            <a:br>
              <a:rPr lang="pt-BR" sz="3100" b="1" dirty="0"/>
            </a:br>
            <a:r>
              <a:rPr lang="pt-BR" sz="3100" b="1" dirty="0" smtClean="0"/>
              <a:t>*mapa </a:t>
            </a:r>
            <a:r>
              <a:rPr lang="pt-BR" sz="3100" b="1" dirty="0" err="1"/>
              <a:t>hipsométrico</a:t>
            </a:r>
            <a:r>
              <a:rPr lang="pt-BR" sz="3100" b="1" dirty="0"/>
              <a:t> – curvas de nível</a:t>
            </a:r>
            <a:br>
              <a:rPr lang="pt-BR" sz="3100" b="1" dirty="0"/>
            </a:br>
            <a:r>
              <a:rPr lang="pt-BR" sz="3100" b="1" dirty="0" smtClean="0"/>
              <a:t>*legenda </a:t>
            </a:r>
            <a:r>
              <a:rPr lang="pt-BR" sz="3100" b="1" dirty="0"/>
              <a:t>de cores convencionais</a:t>
            </a:r>
            <a:r>
              <a:rPr lang="pt-BR" dirty="0"/>
              <a:t/>
            </a:r>
            <a:br>
              <a:rPr lang="pt-BR" dirty="0"/>
            </a:br>
            <a:endParaRPr lang="pt-BR" dirty="0"/>
          </a:p>
        </p:txBody>
      </p:sp>
      <p:pic>
        <p:nvPicPr>
          <p:cNvPr id="1026" name="Picture 2" descr="Curva de nível e perfil topográfico do Pão de Açuca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43625" y="623887"/>
            <a:ext cx="54864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stretch>
            <a:fillRect/>
          </a:stretch>
        </p:blipFill>
        <p:spPr>
          <a:xfrm>
            <a:off x="1371600" y="3219448"/>
            <a:ext cx="2928938" cy="3067051"/>
          </a:xfrm>
          <a:prstGeom prst="rect">
            <a:avLst/>
          </a:prstGeom>
        </p:spPr>
      </p:pic>
    </p:spTree>
    <p:extLst>
      <p:ext uri="{BB962C8B-B14F-4D97-AF65-F5344CB8AC3E}">
        <p14:creationId xmlns:p14="http://schemas.microsoft.com/office/powerpoint/2010/main" val="232303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465745" y="414337"/>
            <a:ext cx="9064143" cy="6143625"/>
          </a:xfrm>
          <a:prstGeom prst="rect">
            <a:avLst/>
          </a:prstGeom>
        </p:spPr>
      </p:pic>
    </p:spTree>
    <p:extLst>
      <p:ext uri="{BB962C8B-B14F-4D97-AF65-F5344CB8AC3E}">
        <p14:creationId xmlns:p14="http://schemas.microsoft.com/office/powerpoint/2010/main" val="387400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28601"/>
            <a:ext cx="10515600" cy="957262"/>
          </a:xfrm>
        </p:spPr>
        <p:txBody>
          <a:bodyPr/>
          <a:lstStyle/>
          <a:p>
            <a:r>
              <a:rPr lang="pt-BR" dirty="0" smtClean="0"/>
              <a:t>                     Paralelos e Meridianos </a:t>
            </a:r>
            <a:endParaRPr lang="pt-BR" dirty="0"/>
          </a:p>
        </p:txBody>
      </p:sp>
      <p:sp>
        <p:nvSpPr>
          <p:cNvPr id="3" name="Espaço Reservado para Conteúdo 2"/>
          <p:cNvSpPr>
            <a:spLocks noGrp="1"/>
          </p:cNvSpPr>
          <p:nvPr>
            <p:ph idx="1"/>
          </p:nvPr>
        </p:nvSpPr>
        <p:spPr>
          <a:xfrm>
            <a:off x="838200" y="1000125"/>
            <a:ext cx="10877550" cy="5486400"/>
          </a:xfrm>
        </p:spPr>
        <p:txBody>
          <a:bodyPr/>
          <a:lstStyle/>
          <a:p>
            <a:r>
              <a:rPr lang="pt-BR" dirty="0"/>
              <a:t>Os </a:t>
            </a:r>
            <a:r>
              <a:rPr lang="pt-BR" b="1" dirty="0"/>
              <a:t>paralelos</a:t>
            </a:r>
            <a:r>
              <a:rPr lang="pt-BR" dirty="0"/>
              <a:t> são linhas que passam paralelamente à Linha do Equador, que “corta” a Terra ao meio, ocasionando a divisão entre os hemisférios norte e sul. Os paralelos mais conhecidos são o Trópico de Câncer e o Trópico de Capricórnio</a:t>
            </a:r>
            <a:r>
              <a:rPr lang="pt-BR" dirty="0" smtClean="0"/>
              <a:t>.</a:t>
            </a:r>
          </a:p>
          <a:p>
            <a:endParaRPr lang="pt-BR" dirty="0"/>
          </a:p>
        </p:txBody>
      </p:sp>
      <p:pic>
        <p:nvPicPr>
          <p:cNvPr id="4" name="Imagem 3"/>
          <p:cNvPicPr>
            <a:picLocks noChangeAspect="1"/>
          </p:cNvPicPr>
          <p:nvPr/>
        </p:nvPicPr>
        <p:blipFill>
          <a:blip r:embed="rId2"/>
          <a:stretch>
            <a:fillRect/>
          </a:stretch>
        </p:blipFill>
        <p:spPr>
          <a:xfrm>
            <a:off x="3686175" y="2657476"/>
            <a:ext cx="3752850" cy="3386137"/>
          </a:xfrm>
          <a:prstGeom prst="rect">
            <a:avLst/>
          </a:prstGeom>
        </p:spPr>
      </p:pic>
    </p:spTree>
    <p:extLst>
      <p:ext uri="{BB962C8B-B14F-4D97-AF65-F5344CB8AC3E}">
        <p14:creationId xmlns:p14="http://schemas.microsoft.com/office/powerpoint/2010/main" val="427905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185863" y="114300"/>
            <a:ext cx="10744200" cy="1231106"/>
          </a:xfrm>
          <a:prstGeom prst="rect">
            <a:avLst/>
          </a:prstGeom>
        </p:spPr>
        <p:txBody>
          <a:bodyPr wrap="square">
            <a:spAutoFit/>
          </a:bodyPr>
          <a:lstStyle/>
          <a:p>
            <a:r>
              <a:rPr lang="pt-BR" sz="2800" dirty="0" smtClean="0"/>
              <a:t>Os </a:t>
            </a:r>
            <a:r>
              <a:rPr lang="pt-BR" sz="2800" b="1" dirty="0" smtClean="0"/>
              <a:t>meridianos</a:t>
            </a:r>
            <a:r>
              <a:rPr lang="pt-BR" sz="2800" dirty="0" smtClean="0"/>
              <a:t> são linhas traçadas verticalmente com relação à Linha do Equador. O meridiano mais conhecido é o Meridiano de Greenwich.</a:t>
            </a:r>
          </a:p>
          <a:p>
            <a:endParaRPr lang="pt-BR" b="1" dirty="0"/>
          </a:p>
        </p:txBody>
      </p:sp>
      <p:pic>
        <p:nvPicPr>
          <p:cNvPr id="3" name="Imagem 2"/>
          <p:cNvPicPr>
            <a:picLocks noChangeAspect="1"/>
          </p:cNvPicPr>
          <p:nvPr/>
        </p:nvPicPr>
        <p:blipFill>
          <a:blip r:embed="rId2"/>
          <a:stretch>
            <a:fillRect/>
          </a:stretch>
        </p:blipFill>
        <p:spPr>
          <a:xfrm>
            <a:off x="4029076" y="1928812"/>
            <a:ext cx="3871912" cy="4557427"/>
          </a:xfrm>
          <a:prstGeom prst="rect">
            <a:avLst/>
          </a:prstGeom>
        </p:spPr>
      </p:pic>
    </p:spTree>
    <p:extLst>
      <p:ext uri="{BB962C8B-B14F-4D97-AF65-F5344CB8AC3E}">
        <p14:creationId xmlns:p14="http://schemas.microsoft.com/office/powerpoint/2010/main" val="3886163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343025" y="600074"/>
            <a:ext cx="9544050" cy="5786199"/>
          </a:xfrm>
          <a:prstGeom prst="rect">
            <a:avLst/>
          </a:prstGeom>
        </p:spPr>
        <p:txBody>
          <a:bodyPr wrap="square">
            <a:spAutoFit/>
          </a:bodyPr>
          <a:lstStyle/>
          <a:p>
            <a:endParaRPr lang="pt-BR" dirty="0" smtClean="0"/>
          </a:p>
          <a:p>
            <a:endParaRPr lang="pt-BR" sz="3600" dirty="0"/>
          </a:p>
          <a:p>
            <a:r>
              <a:rPr lang="pt-BR" sz="3600" dirty="0" smtClean="0"/>
              <a:t>                   </a:t>
            </a:r>
            <a:r>
              <a:rPr lang="pt-BR" sz="3600" b="1" dirty="0" smtClean="0"/>
              <a:t>Coordenadas Geográficas  </a:t>
            </a:r>
          </a:p>
          <a:p>
            <a:endParaRPr lang="pt-BR" sz="2800" dirty="0" smtClean="0"/>
          </a:p>
          <a:p>
            <a:r>
              <a:rPr lang="pt-BR" sz="2800" dirty="0" smtClean="0"/>
              <a:t>Os paralelos vão dar origem àquilo que chamamos de </a:t>
            </a:r>
            <a:r>
              <a:rPr lang="pt-BR" sz="2800" b="1" dirty="0" smtClean="0"/>
              <a:t>latitudes</a:t>
            </a:r>
            <a:r>
              <a:rPr lang="pt-BR" sz="2800" dirty="0" smtClean="0"/>
              <a:t>. Já os meridianos vão dar origem àquilo que chamamos de </a:t>
            </a:r>
            <a:r>
              <a:rPr lang="pt-BR" sz="2800" b="1" dirty="0" smtClean="0"/>
              <a:t>longitudes.</a:t>
            </a:r>
          </a:p>
          <a:p>
            <a:endParaRPr lang="pt-BR" sz="2800" dirty="0" smtClean="0"/>
          </a:p>
          <a:p>
            <a:r>
              <a:rPr lang="pt-BR" sz="2800" dirty="0" smtClean="0"/>
              <a:t>Juntas, as latitudes e longitudes formam as coordenadas geográficas. A partir das coordenadas geográficas é possível localizar qualquer ponto existente na Terra, o que é muito útil para viajantes, marinheiros, e para quem gosta de saber exatamente onde está.</a:t>
            </a:r>
            <a:endParaRPr lang="pt-BR" sz="2800" dirty="0"/>
          </a:p>
        </p:txBody>
      </p:sp>
    </p:spTree>
    <p:extLst>
      <p:ext uri="{BB962C8B-B14F-4D97-AF65-F5344CB8AC3E}">
        <p14:creationId xmlns:p14="http://schemas.microsoft.com/office/powerpoint/2010/main" val="3238592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061357" y="785813"/>
            <a:ext cx="9811431" cy="5414962"/>
          </a:xfrm>
          <a:prstGeom prst="rect">
            <a:avLst/>
          </a:prstGeom>
        </p:spPr>
      </p:pic>
    </p:spTree>
    <p:extLst>
      <p:ext uri="{BB962C8B-B14F-4D97-AF65-F5344CB8AC3E}">
        <p14:creationId xmlns:p14="http://schemas.microsoft.com/office/powerpoint/2010/main" val="159253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514349" y="242888"/>
            <a:ext cx="11115675" cy="2462213"/>
          </a:xfrm>
          <a:prstGeom prst="rect">
            <a:avLst/>
          </a:prstGeom>
        </p:spPr>
        <p:txBody>
          <a:bodyPr wrap="square">
            <a:spAutoFit/>
          </a:bodyPr>
          <a:lstStyle/>
          <a:p>
            <a:r>
              <a:rPr lang="pt-BR" b="1" i="0" dirty="0" smtClean="0">
                <a:solidFill>
                  <a:srgbClr val="3F4142"/>
                </a:solidFill>
                <a:effectLst/>
                <a:latin typeface="NewsGothicMt"/>
              </a:rPr>
              <a:t>                                                     Tipos de Mapas</a:t>
            </a:r>
          </a:p>
          <a:p>
            <a:r>
              <a:rPr lang="pt-BR" sz="2000" dirty="0"/>
              <a:t>Os mapas são instrumentos de comunicação, servem para representar graficamente uma dada área do espaço terrestre. Os mapas e cartogramas não objetivam representar todas as informações presentes na superfície, mas apenas aquilo que o autor deseja </a:t>
            </a:r>
            <a:r>
              <a:rPr lang="pt-BR" sz="2000" dirty="0" smtClean="0"/>
              <a:t>demonstrar</a:t>
            </a:r>
          </a:p>
          <a:p>
            <a:endParaRPr lang="pt-BR" dirty="0" smtClean="0"/>
          </a:p>
          <a:p>
            <a:r>
              <a:rPr lang="pt-BR" sz="2000" b="1" dirty="0"/>
              <a:t>Mapas físicos</a:t>
            </a:r>
            <a:r>
              <a:rPr lang="pt-BR" sz="2000" dirty="0"/>
              <a:t>: são mapas que representam a superfície física da terra, como as formas de relevo, a </a:t>
            </a:r>
            <a:r>
              <a:rPr lang="pt-BR" sz="2000" dirty="0" err="1"/>
              <a:t>hipsometria</a:t>
            </a:r>
            <a:r>
              <a:rPr lang="pt-BR" sz="2000" dirty="0"/>
              <a:t> (as altitudes da terra divididas em cores), a hidrografia, o clima, entre outros</a:t>
            </a:r>
            <a:r>
              <a:rPr lang="pt-BR" sz="2000" dirty="0" smtClean="0"/>
              <a:t>.</a:t>
            </a:r>
          </a:p>
          <a:p>
            <a:endParaRPr lang="pt-BR" b="1" i="0" dirty="0">
              <a:solidFill>
                <a:srgbClr val="3F4142"/>
              </a:solidFill>
              <a:effectLst/>
              <a:latin typeface="NewsGothicMt"/>
            </a:endParaRPr>
          </a:p>
        </p:txBody>
      </p:sp>
      <p:pic>
        <p:nvPicPr>
          <p:cNvPr id="4" name="Imagem 3"/>
          <p:cNvPicPr>
            <a:picLocks noChangeAspect="1"/>
          </p:cNvPicPr>
          <p:nvPr/>
        </p:nvPicPr>
        <p:blipFill>
          <a:blip r:embed="rId2"/>
          <a:stretch>
            <a:fillRect/>
          </a:stretch>
        </p:blipFill>
        <p:spPr>
          <a:xfrm>
            <a:off x="3886200" y="2551212"/>
            <a:ext cx="4019549" cy="3978176"/>
          </a:xfrm>
          <a:prstGeom prst="rect">
            <a:avLst/>
          </a:prstGeom>
        </p:spPr>
      </p:pic>
    </p:spTree>
    <p:extLst>
      <p:ext uri="{BB962C8B-B14F-4D97-AF65-F5344CB8AC3E}">
        <p14:creationId xmlns:p14="http://schemas.microsoft.com/office/powerpoint/2010/main" val="210218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971551" y="228600"/>
            <a:ext cx="10044112" cy="1661993"/>
          </a:xfrm>
          <a:prstGeom prst="rect">
            <a:avLst/>
          </a:prstGeom>
        </p:spPr>
        <p:txBody>
          <a:bodyPr wrap="square">
            <a:spAutoFit/>
          </a:bodyPr>
          <a:lstStyle/>
          <a:p>
            <a:r>
              <a:rPr lang="pt-BR" sz="2800" b="1" dirty="0" smtClean="0"/>
              <a:t>Mapas políticos</a:t>
            </a:r>
            <a:r>
              <a:rPr lang="pt-BR" sz="2800" dirty="0" smtClean="0"/>
              <a:t>: representam as divisas e fronteiras entre países e/ou entre unidades federativas estabelecidas e consolidadas politicamente.  Mapa das divisões políticas do mundo</a:t>
            </a:r>
          </a:p>
          <a:p>
            <a:endParaRPr lang="pt-BR" dirty="0"/>
          </a:p>
        </p:txBody>
      </p:sp>
      <p:pic>
        <p:nvPicPr>
          <p:cNvPr id="3" name="Imagem 2"/>
          <p:cNvPicPr>
            <a:picLocks noChangeAspect="1"/>
          </p:cNvPicPr>
          <p:nvPr/>
        </p:nvPicPr>
        <p:blipFill>
          <a:blip r:embed="rId2"/>
          <a:stretch>
            <a:fillRect/>
          </a:stretch>
        </p:blipFill>
        <p:spPr>
          <a:xfrm>
            <a:off x="2386012" y="2284345"/>
            <a:ext cx="6815137" cy="3802130"/>
          </a:xfrm>
          <a:prstGeom prst="rect">
            <a:avLst/>
          </a:prstGeom>
        </p:spPr>
      </p:pic>
    </p:spTree>
    <p:extLst>
      <p:ext uri="{BB962C8B-B14F-4D97-AF65-F5344CB8AC3E}">
        <p14:creationId xmlns:p14="http://schemas.microsoft.com/office/powerpoint/2010/main" val="306972632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810</Words>
  <Application>Microsoft Office PowerPoint</Application>
  <PresentationFormat>Widescreen</PresentationFormat>
  <Paragraphs>48</Paragraphs>
  <Slides>26</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26</vt:i4>
      </vt:variant>
    </vt:vector>
  </HeadingPairs>
  <TitlesOfParts>
    <vt:vector size="34" baseType="lpstr">
      <vt:lpstr>Arial</vt:lpstr>
      <vt:lpstr>Calibri</vt:lpstr>
      <vt:lpstr>Calibri Light</vt:lpstr>
      <vt:lpstr>Droid Sans</vt:lpstr>
      <vt:lpstr>NewsGothicMt</vt:lpstr>
      <vt:lpstr>Raleway</vt:lpstr>
      <vt:lpstr>Trebuchet MS</vt:lpstr>
      <vt:lpstr>Tema do Office</vt:lpstr>
      <vt:lpstr>Noções Básicas de Geografia</vt:lpstr>
      <vt:lpstr>Apresentação do PowerPoint</vt:lpstr>
      <vt:lpstr>Apresentação do PowerPoint</vt:lpstr>
      <vt:lpstr>                     Paralelos e Meridianos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Títulos e Legendas</vt:lpstr>
      <vt:lpstr>Apresentação do PowerPoint</vt:lpstr>
      <vt:lpstr>Apresentação do PowerPoint</vt:lpstr>
      <vt:lpstr>Apresentação do PowerPoint</vt:lpstr>
      <vt:lpstr>                  Projeções Cartográficas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Os acidentes naturais denominados Pão de Açúcar e Morro da Urca, no Rio de Janeiro, representados através de diversos métodos:   *perfil topográfico *mapa hipsométrico – curvas de nível *legenda de cores convencionais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Noções Básicas de Geografia</dc:title>
  <dc:creator>Biblioteca</dc:creator>
  <cp:lastModifiedBy>Usuario</cp:lastModifiedBy>
  <cp:revision>16</cp:revision>
  <dcterms:created xsi:type="dcterms:W3CDTF">2017-02-07T15:47:51Z</dcterms:created>
  <dcterms:modified xsi:type="dcterms:W3CDTF">2020-02-06T17:30:31Z</dcterms:modified>
</cp:coreProperties>
</file>